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210 8비트" charset="1" panose="02020503020101020101"/>
      <p:regular r:id="rId12"/>
    </p:embeddedFont>
    <p:embeddedFont>
      <p:font typeface="210 8비트 Bold" charset="1" panose="02020503020101020101"/>
      <p:regular r:id="rId13"/>
    </p:embeddedFont>
    <p:embeddedFont>
      <p:font typeface="210 8비트 Light" charset="1" panose="02020503020101020101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Fira Code" charset="1" panose="020B0809050000020004"/>
      <p:regular r:id="rId21"/>
    </p:embeddedFont>
    <p:embeddedFont>
      <p:font typeface="Fira Code Bold" charset="1" panose="020B0809050000020004"/>
      <p:regular r:id="rId22"/>
    </p:embeddedFont>
    <p:embeddedFont>
      <p:font typeface="Fira Code Light" charset="1" panose="020B0809050000020004"/>
      <p:regular r:id="rId23"/>
    </p:embeddedFont>
    <p:embeddedFont>
      <p:font typeface="Fira Code Semi-Bold" charset="1" panose="020B080905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gif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18" Target="../media/image65.png" Type="http://schemas.openxmlformats.org/officeDocument/2006/relationships/image"/><Relationship Id="rId19" Target="../media/image66.svg" Type="http://schemas.openxmlformats.org/officeDocument/2006/relationships/image"/><Relationship Id="rId2" Target="../media/image32.png" Type="http://schemas.openxmlformats.org/officeDocument/2006/relationships/image"/><Relationship Id="rId20" Target="../media/image67.png" Type="http://schemas.openxmlformats.org/officeDocument/2006/relationships/image"/><Relationship Id="rId21" Target="../media/image68.svg" Type="http://schemas.openxmlformats.org/officeDocument/2006/relationships/image"/><Relationship Id="rId22" Target="../media/image69.png" Type="http://schemas.openxmlformats.org/officeDocument/2006/relationships/image"/><Relationship Id="rId23" Target="../media/image70.svg" Type="http://schemas.openxmlformats.org/officeDocument/2006/relationships/image"/><Relationship Id="rId24" Target="../media/image71.png" Type="http://schemas.openxmlformats.org/officeDocument/2006/relationships/image"/><Relationship Id="rId25" Target="../media/image72.svg" Type="http://schemas.openxmlformats.org/officeDocument/2006/relationships/image"/><Relationship Id="rId26" Target="../media/image73.png" Type="http://schemas.openxmlformats.org/officeDocument/2006/relationships/image"/><Relationship Id="rId27" Target="../media/image74.svg" Type="http://schemas.openxmlformats.org/officeDocument/2006/relationships/image"/><Relationship Id="rId28" Target="../media/image75.png" Type="http://schemas.openxmlformats.org/officeDocument/2006/relationships/image"/><Relationship Id="rId29" Target="../media/image76.svg" Type="http://schemas.openxmlformats.org/officeDocument/2006/relationships/image"/><Relationship Id="rId3" Target="../media/image33.svg" Type="http://schemas.openxmlformats.org/officeDocument/2006/relationships/image"/><Relationship Id="rId30" Target="../media/image77.png" Type="http://schemas.openxmlformats.org/officeDocument/2006/relationships/image"/><Relationship Id="rId31" Target="../media/image78.svg" Type="http://schemas.openxmlformats.org/officeDocument/2006/relationships/image"/><Relationship Id="rId32" Target="../media/image79.png" Type="http://schemas.openxmlformats.org/officeDocument/2006/relationships/image"/><Relationship Id="rId33" Target="../media/image80.svg" Type="http://schemas.openxmlformats.org/officeDocument/2006/relationships/image"/><Relationship Id="rId34" Target="../media/image81.png" Type="http://schemas.openxmlformats.org/officeDocument/2006/relationships/image"/><Relationship Id="rId35" Target="../media/image82.svg" Type="http://schemas.openxmlformats.org/officeDocument/2006/relationships/image"/><Relationship Id="rId36" Target="../media/image83.png" Type="http://schemas.openxmlformats.org/officeDocument/2006/relationships/image"/><Relationship Id="rId37" Target="../media/image84.svg" Type="http://schemas.openxmlformats.org/officeDocument/2006/relationships/image"/><Relationship Id="rId38" Target="../media/image85.png" Type="http://schemas.openxmlformats.org/officeDocument/2006/relationships/image"/><Relationship Id="rId39" Target="../media/image86.svg" Type="http://schemas.openxmlformats.org/officeDocument/2006/relationships/image"/><Relationship Id="rId4" Target="../media/image1.png" Type="http://schemas.openxmlformats.org/officeDocument/2006/relationships/image"/><Relationship Id="rId40" Target="../media/image87.png" Type="http://schemas.openxmlformats.org/officeDocument/2006/relationships/image"/><Relationship Id="rId41" Target="../media/image88.png" Type="http://schemas.openxmlformats.org/officeDocument/2006/relationships/image"/><Relationship Id="rId42" Target="../media/image89.png" Type="http://schemas.openxmlformats.org/officeDocument/2006/relationships/image"/><Relationship Id="rId43" Target="https://github.com/AoifeEdX/code-quest/" TargetMode="External" Type="http://schemas.openxmlformats.org/officeDocument/2006/relationships/hyperlink"/><Relationship Id="rId5" Target="../media/image57.gif" Type="http://schemas.openxmlformats.org/officeDocument/2006/relationships/image"/><Relationship Id="rId6" Target="../media/image58.gif" Type="http://schemas.openxmlformats.org/officeDocument/2006/relationships/image"/><Relationship Id="rId7" Target="../media/image41.gif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gif" Type="http://schemas.openxmlformats.org/officeDocument/2006/relationships/image"/><Relationship Id="rId7" Target="../media/image1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gif" Type="http://schemas.openxmlformats.org/officeDocument/2006/relationships/image"/><Relationship Id="rId7" Target="../media/image1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23.gif" Type="http://schemas.openxmlformats.org/officeDocument/2006/relationships/image"/><Relationship Id="rId8" Target="../media/image2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25.gif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gif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41.gif" Type="http://schemas.openxmlformats.org/officeDocument/2006/relationships/image"/><Relationship Id="rId18" Target="../media/image42.png" Type="http://schemas.openxmlformats.org/officeDocument/2006/relationships/image"/><Relationship Id="rId19" Target="../media/image1.png" Type="http://schemas.openxmlformats.org/officeDocument/2006/relationships/image"/><Relationship Id="rId2" Target="../media/image32.png" Type="http://schemas.openxmlformats.org/officeDocument/2006/relationships/image"/><Relationship Id="rId20" Target="https://codequest-game.netlify.app" TargetMode="External" Type="http://schemas.openxmlformats.org/officeDocument/2006/relationships/hyperlink"/><Relationship Id="rId3" Target="../media/image33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7" t="-29629" r="-7777" b="-245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01949" y="1034271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3996" y="974092"/>
            <a:ext cx="2893360" cy="636539"/>
          </a:xfrm>
          <a:custGeom>
            <a:avLst/>
            <a:gdLst/>
            <a:ahLst/>
            <a:cxnLst/>
            <a:rect r="r" b="b" t="t" l="l"/>
            <a:pathLst>
              <a:path h="636539" w="2893360">
                <a:moveTo>
                  <a:pt x="0" y="0"/>
                </a:moveTo>
                <a:lnTo>
                  <a:pt x="2893360" y="0"/>
                </a:lnTo>
                <a:lnTo>
                  <a:pt x="2893360" y="636539"/>
                </a:lnTo>
                <a:lnTo>
                  <a:pt x="0" y="636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28700" y="6040883"/>
            <a:ext cx="2784778" cy="33152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266833" y="4841862"/>
            <a:ext cx="5877167" cy="2967969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4785825" y="7653167"/>
            <a:ext cx="3281871" cy="1605133"/>
          </a:xfrm>
          <a:custGeom>
            <a:avLst/>
            <a:gdLst/>
            <a:ahLst/>
            <a:cxnLst/>
            <a:rect r="r" b="b" t="t" l="l"/>
            <a:pathLst>
              <a:path h="1605133" w="3281871">
                <a:moveTo>
                  <a:pt x="0" y="0"/>
                </a:moveTo>
                <a:lnTo>
                  <a:pt x="3281870" y="0"/>
                </a:lnTo>
                <a:lnTo>
                  <a:pt x="3281870" y="1605133"/>
                </a:lnTo>
                <a:lnTo>
                  <a:pt x="0" y="16051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5408629" y="5774005"/>
            <a:ext cx="1999009" cy="1842723"/>
          </a:xfrm>
          <a:custGeom>
            <a:avLst/>
            <a:gdLst/>
            <a:ahLst/>
            <a:cxnLst/>
            <a:rect r="r" b="b" t="t" l="l"/>
            <a:pathLst>
              <a:path h="1842723" w="1999009">
                <a:moveTo>
                  <a:pt x="1999009" y="0"/>
                </a:moveTo>
                <a:lnTo>
                  <a:pt x="0" y="0"/>
                </a:lnTo>
                <a:lnTo>
                  <a:pt x="0" y="1842723"/>
                </a:lnTo>
                <a:lnTo>
                  <a:pt x="1999009" y="1842723"/>
                </a:lnTo>
                <a:lnTo>
                  <a:pt x="199900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3996" y="2938613"/>
            <a:ext cx="8207541" cy="137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72"/>
              </a:lnSpc>
            </a:pPr>
            <a:r>
              <a:rPr lang="en-US" sz="16144">
                <a:solidFill>
                  <a:srgbClr val="FFFFFF"/>
                </a:solidFill>
                <a:latin typeface="Computer Says No"/>
              </a:rPr>
              <a:t>CODEQUEST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8209" y="1049156"/>
            <a:ext cx="250493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B1D8C"/>
                </a:solidFill>
                <a:latin typeface="210 8비트 Bold"/>
              </a:rPr>
              <a:t>LET’S PLAY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90262" y="2539365"/>
            <a:ext cx="7940363" cy="559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79">
                <a:solidFill>
                  <a:srgbClr val="FFFFFF"/>
                </a:solidFill>
                <a:latin typeface="Fira Code"/>
              </a:rPr>
              <a:t>Welcome to CodeQuest, a website designed to help players learn to code through fun and engaging games. </a:t>
            </a:r>
          </a:p>
          <a:p>
            <a:pPr>
              <a:lnSpc>
                <a:spcPts val="4480"/>
              </a:lnSpc>
            </a:pPr>
          </a:p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179">
                <a:solidFill>
                  <a:srgbClr val="FFFFFF"/>
                </a:solidFill>
                <a:latin typeface="Fira Code"/>
              </a:rPr>
              <a:t>Our mission is to make coding education accessible and enjoyable for everyone, regardless of their experience level.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1949" y="10228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57" t="-29629" r="-7777" b="-24596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61624" y="4227801"/>
            <a:ext cx="698982" cy="715987"/>
          </a:xfrm>
          <a:custGeom>
            <a:avLst/>
            <a:gdLst/>
            <a:ahLst/>
            <a:cxnLst/>
            <a:rect r="r" b="b" t="t" l="l"/>
            <a:pathLst>
              <a:path h="715987" w="698982">
                <a:moveTo>
                  <a:pt x="0" y="0"/>
                </a:moveTo>
                <a:lnTo>
                  <a:pt x="698982" y="0"/>
                </a:lnTo>
                <a:lnTo>
                  <a:pt x="698982" y="715986"/>
                </a:lnTo>
                <a:lnTo>
                  <a:pt x="0" y="71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61624" y="5510591"/>
            <a:ext cx="636593" cy="636593"/>
          </a:xfrm>
          <a:custGeom>
            <a:avLst/>
            <a:gdLst/>
            <a:ahLst/>
            <a:cxnLst/>
            <a:rect r="r" b="b" t="t" l="l"/>
            <a:pathLst>
              <a:path h="636593" w="636593">
                <a:moveTo>
                  <a:pt x="0" y="0"/>
                </a:moveTo>
                <a:lnTo>
                  <a:pt x="636592" y="0"/>
                </a:lnTo>
                <a:lnTo>
                  <a:pt x="636592" y="636593"/>
                </a:lnTo>
                <a:lnTo>
                  <a:pt x="0" y="6365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68600" y="6713988"/>
            <a:ext cx="485029" cy="555112"/>
          </a:xfrm>
          <a:custGeom>
            <a:avLst/>
            <a:gdLst/>
            <a:ahLst/>
            <a:cxnLst/>
            <a:rect r="r" b="b" t="t" l="l"/>
            <a:pathLst>
              <a:path h="555112" w="485029">
                <a:moveTo>
                  <a:pt x="0" y="0"/>
                </a:moveTo>
                <a:lnTo>
                  <a:pt x="485030" y="0"/>
                </a:lnTo>
                <a:lnTo>
                  <a:pt x="485030" y="555112"/>
                </a:lnTo>
                <a:lnTo>
                  <a:pt x="0" y="555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771" y="6396935"/>
            <a:ext cx="2245261" cy="3140225"/>
          </a:xfrm>
          <a:custGeom>
            <a:avLst/>
            <a:gdLst/>
            <a:ahLst/>
            <a:cxnLst/>
            <a:rect r="r" b="b" t="t" l="l"/>
            <a:pathLst>
              <a:path h="3140225" w="2245261">
                <a:moveTo>
                  <a:pt x="0" y="0"/>
                </a:moveTo>
                <a:lnTo>
                  <a:pt x="2245260" y="0"/>
                </a:lnTo>
                <a:lnTo>
                  <a:pt x="2245260" y="3140224"/>
                </a:lnTo>
                <a:lnTo>
                  <a:pt x="0" y="31402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75620" y="874406"/>
            <a:ext cx="2544280" cy="2318475"/>
          </a:xfrm>
          <a:custGeom>
            <a:avLst/>
            <a:gdLst/>
            <a:ahLst/>
            <a:cxnLst/>
            <a:rect r="r" b="b" t="t" l="l"/>
            <a:pathLst>
              <a:path h="2318475" w="2544280">
                <a:moveTo>
                  <a:pt x="0" y="0"/>
                </a:moveTo>
                <a:lnTo>
                  <a:pt x="2544280" y="0"/>
                </a:lnTo>
                <a:lnTo>
                  <a:pt x="2544280" y="2318474"/>
                </a:lnTo>
                <a:lnTo>
                  <a:pt x="0" y="2318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73883" y="4432966"/>
            <a:ext cx="14627734" cy="340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1"/>
              </a:lnSpc>
            </a:pPr>
            <a:r>
              <a:rPr lang="en-US" sz="3159" spc="176">
                <a:solidFill>
                  <a:srgbClr val="FFFFFF"/>
                </a:solidFill>
                <a:latin typeface="Fira Code"/>
              </a:rPr>
              <a:t>Add more code game levels </a:t>
            </a:r>
          </a:p>
          <a:p>
            <a:pPr>
              <a:lnSpc>
                <a:spcPts val="3791"/>
              </a:lnSpc>
            </a:pPr>
            <a:r>
              <a:rPr lang="en-US" sz="3159" spc="176">
                <a:solidFill>
                  <a:srgbClr val="FFFFFF"/>
                </a:solidFill>
                <a:latin typeface="Fira Code"/>
              </a:rPr>
              <a:t>(games about React, Tailwind, etc.)</a:t>
            </a:r>
          </a:p>
          <a:p>
            <a:pPr>
              <a:lnSpc>
                <a:spcPts val="3791"/>
              </a:lnSpc>
            </a:pPr>
          </a:p>
          <a:p>
            <a:pPr>
              <a:lnSpc>
                <a:spcPts val="3791"/>
              </a:lnSpc>
            </a:pPr>
            <a:r>
              <a:rPr lang="en-US" sz="3159" spc="176">
                <a:solidFill>
                  <a:srgbClr val="FFFFFF"/>
                </a:solidFill>
                <a:latin typeface="Fira Code"/>
              </a:rPr>
              <a:t>Add character avatars that the player can customize</a:t>
            </a:r>
          </a:p>
          <a:p>
            <a:pPr>
              <a:lnSpc>
                <a:spcPts val="3791"/>
              </a:lnSpc>
            </a:pPr>
          </a:p>
          <a:p>
            <a:pPr>
              <a:lnSpc>
                <a:spcPts val="3791"/>
              </a:lnSpc>
            </a:pPr>
            <a:r>
              <a:rPr lang="en-US" sz="3159" spc="176">
                <a:solidFill>
                  <a:srgbClr val="FFFFFF"/>
                </a:solidFill>
                <a:latin typeface="Fira Code"/>
              </a:rPr>
              <a:t>Player can choose the theme of design</a:t>
            </a:r>
          </a:p>
          <a:p>
            <a:pPr algn="l">
              <a:lnSpc>
                <a:spcPts val="458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061624" y="811498"/>
            <a:ext cx="8655185" cy="293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31"/>
              </a:lnSpc>
            </a:pPr>
            <a:r>
              <a:rPr lang="en-US" sz="11231">
                <a:solidFill>
                  <a:srgbClr val="FFFFFF"/>
                </a:solidFill>
                <a:latin typeface="Computer Says No"/>
              </a:rPr>
              <a:t>DIRECTIONS FOR </a:t>
            </a:r>
          </a:p>
          <a:p>
            <a:pPr marL="0" indent="0" lvl="0">
              <a:lnSpc>
                <a:spcPts val="11231"/>
              </a:lnSpc>
            </a:pPr>
            <a:r>
              <a:rPr lang="en-US" sz="11231">
                <a:solidFill>
                  <a:srgbClr val="FFFFFF"/>
                </a:solidFill>
                <a:latin typeface="Computer Says No"/>
              </a:rPr>
              <a:t>FUTURE DEVELOPMENT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128809"/>
            <a:ext cx="18558091" cy="16887863"/>
          </a:xfrm>
          <a:custGeom>
            <a:avLst/>
            <a:gdLst/>
            <a:ahLst/>
            <a:cxnLst/>
            <a:rect r="r" b="b" t="t" l="l"/>
            <a:pathLst>
              <a:path h="16887863" w="18558091">
                <a:moveTo>
                  <a:pt x="0" y="0"/>
                </a:moveTo>
                <a:lnTo>
                  <a:pt x="18558091" y="0"/>
                </a:lnTo>
                <a:lnTo>
                  <a:pt x="18558091" y="16887863"/>
                </a:lnTo>
                <a:lnTo>
                  <a:pt x="0" y="16887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7" t="-29629" r="-7777" b="-245969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11612" y="7505386"/>
            <a:ext cx="3118117" cy="26192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108297" y="8475093"/>
            <a:ext cx="1272557" cy="142983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15174" y="8670847"/>
            <a:ext cx="1216424" cy="102179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83097" y="7591313"/>
            <a:ext cx="2254629" cy="253329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053141">
            <a:off x="8178181" y="7548857"/>
            <a:ext cx="2188723" cy="205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649383">
            <a:off x="16613747" y="8114345"/>
            <a:ext cx="1446858" cy="1360047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6801949" y="10228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05050" y="637464"/>
            <a:ext cx="14834820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000"/>
              </a:lnSpc>
            </a:pPr>
            <a:r>
              <a:rPr lang="en-US" sz="15000">
                <a:solidFill>
                  <a:srgbClr val="FFFFFF"/>
                </a:solidFill>
                <a:latin typeface="Computer Says No"/>
              </a:rPr>
              <a:t>GAME OVER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033587">
            <a:off x="9812969" y="8174366"/>
            <a:ext cx="1933059" cy="2507505"/>
          </a:xfrm>
          <a:custGeom>
            <a:avLst/>
            <a:gdLst/>
            <a:ahLst/>
            <a:cxnLst/>
            <a:rect r="r" b="b" t="t" l="l"/>
            <a:pathLst>
              <a:path h="2507505" w="1933059">
                <a:moveTo>
                  <a:pt x="0" y="0"/>
                </a:moveTo>
                <a:lnTo>
                  <a:pt x="1933059" y="0"/>
                </a:lnTo>
                <a:lnTo>
                  <a:pt x="1933059" y="2507505"/>
                </a:lnTo>
                <a:lnTo>
                  <a:pt x="0" y="25075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94175">
            <a:off x="4903182" y="8653722"/>
            <a:ext cx="1081611" cy="1056046"/>
          </a:xfrm>
          <a:custGeom>
            <a:avLst/>
            <a:gdLst/>
            <a:ahLst/>
            <a:cxnLst/>
            <a:rect r="r" b="b" t="t" l="l"/>
            <a:pathLst>
              <a:path h="1056046" w="1081611">
                <a:moveTo>
                  <a:pt x="0" y="0"/>
                </a:moveTo>
                <a:lnTo>
                  <a:pt x="1081611" y="0"/>
                </a:lnTo>
                <a:lnTo>
                  <a:pt x="1081611" y="1056046"/>
                </a:lnTo>
                <a:lnTo>
                  <a:pt x="0" y="10560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185903">
            <a:off x="13463665" y="8257137"/>
            <a:ext cx="1956390" cy="1689610"/>
          </a:xfrm>
          <a:custGeom>
            <a:avLst/>
            <a:gdLst/>
            <a:ahLst/>
            <a:cxnLst/>
            <a:rect r="r" b="b" t="t" l="l"/>
            <a:pathLst>
              <a:path h="1689610" w="1956390">
                <a:moveTo>
                  <a:pt x="0" y="0"/>
                </a:moveTo>
                <a:lnTo>
                  <a:pt x="1956390" y="0"/>
                </a:lnTo>
                <a:lnTo>
                  <a:pt x="1956390" y="1689609"/>
                </a:lnTo>
                <a:lnTo>
                  <a:pt x="0" y="16896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51382">
            <a:off x="-437161" y="8490638"/>
            <a:ext cx="2843194" cy="1535325"/>
          </a:xfrm>
          <a:custGeom>
            <a:avLst/>
            <a:gdLst/>
            <a:ahLst/>
            <a:cxnLst/>
            <a:rect r="r" b="b" t="t" l="l"/>
            <a:pathLst>
              <a:path h="1535325" w="2843194">
                <a:moveTo>
                  <a:pt x="0" y="0"/>
                </a:moveTo>
                <a:lnTo>
                  <a:pt x="2843194" y="0"/>
                </a:lnTo>
                <a:lnTo>
                  <a:pt x="2843194" y="1535324"/>
                </a:lnTo>
                <a:lnTo>
                  <a:pt x="0" y="15353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56851" y="8628470"/>
            <a:ext cx="2166535" cy="1599297"/>
          </a:xfrm>
          <a:custGeom>
            <a:avLst/>
            <a:gdLst/>
            <a:ahLst/>
            <a:cxnLst/>
            <a:rect r="r" b="b" t="t" l="l"/>
            <a:pathLst>
              <a:path h="1599297" w="2166535">
                <a:moveTo>
                  <a:pt x="0" y="0"/>
                </a:moveTo>
                <a:lnTo>
                  <a:pt x="2166535" y="0"/>
                </a:lnTo>
                <a:lnTo>
                  <a:pt x="2166535" y="1599297"/>
                </a:lnTo>
                <a:lnTo>
                  <a:pt x="0" y="15992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632008">
            <a:off x="2048146" y="8874637"/>
            <a:ext cx="2135293" cy="978353"/>
          </a:xfrm>
          <a:custGeom>
            <a:avLst/>
            <a:gdLst/>
            <a:ahLst/>
            <a:cxnLst/>
            <a:rect r="r" b="b" t="t" l="l"/>
            <a:pathLst>
              <a:path h="978353" w="2135293">
                <a:moveTo>
                  <a:pt x="0" y="0"/>
                </a:moveTo>
                <a:lnTo>
                  <a:pt x="2135293" y="0"/>
                </a:lnTo>
                <a:lnTo>
                  <a:pt x="2135293" y="978352"/>
                </a:lnTo>
                <a:lnTo>
                  <a:pt x="0" y="9783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02356" y="9240274"/>
            <a:ext cx="1795129" cy="1599297"/>
          </a:xfrm>
          <a:custGeom>
            <a:avLst/>
            <a:gdLst/>
            <a:ahLst/>
            <a:cxnLst/>
            <a:rect r="r" b="b" t="t" l="l"/>
            <a:pathLst>
              <a:path h="1599297" w="1795129">
                <a:moveTo>
                  <a:pt x="0" y="0"/>
                </a:moveTo>
                <a:lnTo>
                  <a:pt x="1795129" y="0"/>
                </a:lnTo>
                <a:lnTo>
                  <a:pt x="1795129" y="1599297"/>
                </a:lnTo>
                <a:lnTo>
                  <a:pt x="0" y="159929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41860" y="8931891"/>
            <a:ext cx="2119550" cy="1599297"/>
          </a:xfrm>
          <a:custGeom>
            <a:avLst/>
            <a:gdLst/>
            <a:ahLst/>
            <a:cxnLst/>
            <a:rect r="r" b="b" t="t" l="l"/>
            <a:pathLst>
              <a:path h="1599297" w="2119550">
                <a:moveTo>
                  <a:pt x="0" y="0"/>
                </a:moveTo>
                <a:lnTo>
                  <a:pt x="2119550" y="0"/>
                </a:lnTo>
                <a:lnTo>
                  <a:pt x="2119550" y="1599297"/>
                </a:lnTo>
                <a:lnTo>
                  <a:pt x="0" y="159929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962247">
            <a:off x="16290177" y="8809946"/>
            <a:ext cx="2649437" cy="1599297"/>
          </a:xfrm>
          <a:custGeom>
            <a:avLst/>
            <a:gdLst/>
            <a:ahLst/>
            <a:cxnLst/>
            <a:rect r="r" b="b" t="t" l="l"/>
            <a:pathLst>
              <a:path h="1599297" w="2649437">
                <a:moveTo>
                  <a:pt x="0" y="0"/>
                </a:moveTo>
                <a:lnTo>
                  <a:pt x="2649437" y="0"/>
                </a:lnTo>
                <a:lnTo>
                  <a:pt x="2649437" y="1599297"/>
                </a:lnTo>
                <a:lnTo>
                  <a:pt x="0" y="159929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917631">
            <a:off x="11388214" y="9209375"/>
            <a:ext cx="2290758" cy="1391115"/>
          </a:xfrm>
          <a:custGeom>
            <a:avLst/>
            <a:gdLst/>
            <a:ahLst/>
            <a:cxnLst/>
            <a:rect r="r" b="b" t="t" l="l"/>
            <a:pathLst>
              <a:path h="1391115" w="2290758">
                <a:moveTo>
                  <a:pt x="0" y="0"/>
                </a:moveTo>
                <a:lnTo>
                  <a:pt x="2290758" y="0"/>
                </a:lnTo>
                <a:lnTo>
                  <a:pt x="2290758" y="1391115"/>
                </a:lnTo>
                <a:lnTo>
                  <a:pt x="0" y="139111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2109054">
            <a:off x="3663120" y="9264233"/>
            <a:ext cx="1381451" cy="1248329"/>
          </a:xfrm>
          <a:custGeom>
            <a:avLst/>
            <a:gdLst/>
            <a:ahLst/>
            <a:cxnLst/>
            <a:rect r="r" b="b" t="t" l="l"/>
            <a:pathLst>
              <a:path h="1248329" w="1381451">
                <a:moveTo>
                  <a:pt x="0" y="0"/>
                </a:moveTo>
                <a:lnTo>
                  <a:pt x="1381451" y="0"/>
                </a:lnTo>
                <a:lnTo>
                  <a:pt x="1381451" y="1248329"/>
                </a:lnTo>
                <a:lnTo>
                  <a:pt x="0" y="124832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06180">
            <a:off x="3100114" y="9423699"/>
            <a:ext cx="1189565" cy="962466"/>
          </a:xfrm>
          <a:custGeom>
            <a:avLst/>
            <a:gdLst/>
            <a:ahLst/>
            <a:cxnLst/>
            <a:rect r="r" b="b" t="t" l="l"/>
            <a:pathLst>
              <a:path h="962466" w="1189565">
                <a:moveTo>
                  <a:pt x="0" y="0"/>
                </a:moveTo>
                <a:lnTo>
                  <a:pt x="1189565" y="0"/>
                </a:lnTo>
                <a:lnTo>
                  <a:pt x="1189565" y="962466"/>
                </a:lnTo>
                <a:lnTo>
                  <a:pt x="0" y="96246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89398" y="3194818"/>
            <a:ext cx="3212551" cy="4114800"/>
          </a:xfrm>
          <a:custGeom>
            <a:avLst/>
            <a:gdLst/>
            <a:ahLst/>
            <a:cxnLst/>
            <a:rect r="r" b="b" t="t" l="l"/>
            <a:pathLst>
              <a:path h="4114800" w="3212551">
                <a:moveTo>
                  <a:pt x="0" y="0"/>
                </a:moveTo>
                <a:lnTo>
                  <a:pt x="3212551" y="0"/>
                </a:lnTo>
                <a:lnTo>
                  <a:pt x="32125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4081592" y="3585754"/>
            <a:ext cx="2299942" cy="2299942"/>
            <a:chOff x="0" y="0"/>
            <a:chExt cx="3066590" cy="30665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066590" cy="3066590"/>
            </a:xfrm>
            <a:custGeom>
              <a:avLst/>
              <a:gdLst/>
              <a:ahLst/>
              <a:cxnLst/>
              <a:rect r="r" b="b" t="t" l="l"/>
              <a:pathLst>
                <a:path h="3066590" w="3066590">
                  <a:moveTo>
                    <a:pt x="0" y="0"/>
                  </a:moveTo>
                  <a:lnTo>
                    <a:pt x="3066590" y="0"/>
                  </a:lnTo>
                  <a:lnTo>
                    <a:pt x="3066590" y="3066590"/>
                  </a:lnTo>
                  <a:lnTo>
                    <a:pt x="0" y="306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539783" y="2876724"/>
            <a:ext cx="3102366" cy="3184378"/>
            <a:chOff x="0" y="0"/>
            <a:chExt cx="4136488" cy="4245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39700" y="249050"/>
              <a:ext cx="3996788" cy="3996788"/>
            </a:xfrm>
            <a:custGeom>
              <a:avLst/>
              <a:gdLst/>
              <a:ahLst/>
              <a:cxnLst/>
              <a:rect r="r" b="b" t="t" l="l"/>
              <a:pathLst>
                <a:path h="3996788" w="3996788">
                  <a:moveTo>
                    <a:pt x="0" y="0"/>
                  </a:moveTo>
                  <a:lnTo>
                    <a:pt x="3996788" y="0"/>
                  </a:lnTo>
                  <a:lnTo>
                    <a:pt x="3996788" y="3996788"/>
                  </a:lnTo>
                  <a:lnTo>
                    <a:pt x="0" y="3996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36488" cy="4136488"/>
            </a:xfrm>
            <a:custGeom>
              <a:avLst/>
              <a:gdLst/>
              <a:ahLst/>
              <a:cxnLst/>
              <a:rect r="r" b="b" t="t" l="l"/>
              <a:pathLst>
                <a:path h="4136488" w="4136488">
                  <a:moveTo>
                    <a:pt x="0" y="0"/>
                  </a:moveTo>
                  <a:lnTo>
                    <a:pt x="4136488" y="0"/>
                  </a:lnTo>
                  <a:lnTo>
                    <a:pt x="4136488" y="4136488"/>
                  </a:lnTo>
                  <a:lnTo>
                    <a:pt x="0" y="4136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1"/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2324709" y="2941824"/>
            <a:ext cx="3119278" cy="3119278"/>
          </a:xfrm>
          <a:custGeom>
            <a:avLst/>
            <a:gdLst/>
            <a:ahLst/>
            <a:cxnLst/>
            <a:rect r="r" b="b" t="t" l="l"/>
            <a:pathLst>
              <a:path h="3119278" w="3119278">
                <a:moveTo>
                  <a:pt x="0" y="0"/>
                </a:moveTo>
                <a:lnTo>
                  <a:pt x="3119278" y="0"/>
                </a:lnTo>
                <a:lnTo>
                  <a:pt x="3119278" y="3119278"/>
                </a:lnTo>
                <a:lnTo>
                  <a:pt x="0" y="3119278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84436" y="6258953"/>
            <a:ext cx="5901210" cy="57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7"/>
              </a:lnSpc>
            </a:pPr>
            <a:r>
              <a:rPr lang="en-US" sz="4277" u="sng">
                <a:solidFill>
                  <a:srgbClr val="FFFFFF"/>
                </a:solidFill>
                <a:latin typeface="Computer Says No"/>
                <a:hlinkClick r:id="rId43" tooltip="https://github.com/AoifeEdX/code-quest/"/>
              </a:rPr>
              <a:t>GITHUB.COM/AOIFEEDX/CODE-QUEST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37358" y="6267001"/>
            <a:ext cx="5307217" cy="57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7"/>
              </a:lnSpc>
            </a:pPr>
            <a:r>
              <a:rPr lang="en-US" sz="4277" u="sng">
                <a:solidFill>
                  <a:srgbClr val="FFFFFF"/>
                </a:solidFill>
                <a:latin typeface="Computer Says No"/>
              </a:rPr>
              <a:t>CODEQUEST-GAME.NETLIFY.APP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1949" y="10287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8869981" y="1798060"/>
            <a:ext cx="1094796" cy="96889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57" t="-29629" r="-7777" b="-24596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17250" y="2766954"/>
            <a:ext cx="8139619" cy="6491346"/>
            <a:chOff x="0" y="0"/>
            <a:chExt cx="10852825" cy="86551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7360" y="195625"/>
              <a:ext cx="10558105" cy="6237102"/>
            </a:xfrm>
            <a:custGeom>
              <a:avLst/>
              <a:gdLst/>
              <a:ahLst/>
              <a:cxnLst/>
              <a:rect r="r" b="b" t="t" l="l"/>
              <a:pathLst>
                <a:path h="6237102" w="10558105">
                  <a:moveTo>
                    <a:pt x="0" y="0"/>
                  </a:moveTo>
                  <a:lnTo>
                    <a:pt x="10558105" y="0"/>
                  </a:lnTo>
                  <a:lnTo>
                    <a:pt x="10558105" y="6237102"/>
                  </a:lnTo>
                  <a:lnTo>
                    <a:pt x="0" y="6237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575" t="0" r="-657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52825" cy="8655128"/>
            </a:xfrm>
            <a:custGeom>
              <a:avLst/>
              <a:gdLst/>
              <a:ahLst/>
              <a:cxnLst/>
              <a:rect r="r" b="b" t="t" l="l"/>
              <a:pathLst>
                <a:path h="8655128" w="10852825">
                  <a:moveTo>
                    <a:pt x="0" y="0"/>
                  </a:moveTo>
                  <a:lnTo>
                    <a:pt x="10852825" y="0"/>
                  </a:lnTo>
                  <a:lnTo>
                    <a:pt x="10852825" y="8655128"/>
                  </a:lnTo>
                  <a:lnTo>
                    <a:pt x="0" y="8655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187752" y="4957584"/>
            <a:ext cx="3058996" cy="5235253"/>
          </a:xfrm>
          <a:custGeom>
            <a:avLst/>
            <a:gdLst/>
            <a:ahLst/>
            <a:cxnLst/>
            <a:rect r="r" b="b" t="t" l="l"/>
            <a:pathLst>
              <a:path h="5235253" w="3058996">
                <a:moveTo>
                  <a:pt x="0" y="0"/>
                </a:moveTo>
                <a:lnTo>
                  <a:pt x="3058996" y="0"/>
                </a:lnTo>
                <a:lnTo>
                  <a:pt x="3058996" y="5235253"/>
                </a:lnTo>
                <a:lnTo>
                  <a:pt x="0" y="52352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082600"/>
            <a:ext cx="6862129" cy="669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048" spc="170">
                <a:solidFill>
                  <a:srgbClr val="FFFFFF"/>
                </a:solidFill>
                <a:latin typeface="Fira Code Bold"/>
              </a:rPr>
              <a:t>DESCRIPTION:</a:t>
            </a:r>
          </a:p>
          <a:p>
            <a:pPr>
              <a:lnSpc>
                <a:spcPts val="4420"/>
              </a:lnSpc>
            </a:pPr>
          </a:p>
          <a:p>
            <a:pPr>
              <a:lnSpc>
                <a:spcPts val="3695"/>
              </a:lnSpc>
            </a:pPr>
            <a:r>
              <a:rPr lang="en-US" sz="2548" spc="142">
                <a:solidFill>
                  <a:srgbClr val="FFFFFF"/>
                </a:solidFill>
                <a:latin typeface="Fira Code Bold"/>
              </a:rPr>
              <a:t>CODING GAME:</a:t>
            </a:r>
          </a:p>
          <a:p>
            <a:pPr>
              <a:lnSpc>
                <a:spcPts val="3695"/>
              </a:lnSpc>
            </a:pPr>
          </a:p>
          <a:p>
            <a:pPr>
              <a:lnSpc>
                <a:spcPts val="3695"/>
              </a:lnSpc>
            </a:pPr>
            <a:r>
              <a:rPr lang="en-US" sz="2548" spc="142">
                <a:solidFill>
                  <a:srgbClr val="FFFFFF"/>
                </a:solidFill>
                <a:latin typeface="Fira Code"/>
              </a:rPr>
              <a:t>CodeQuest features a game with three levels that test the players’ knowledge of JavaScript, HTML and Bootstrap.</a:t>
            </a:r>
          </a:p>
          <a:p>
            <a:pPr>
              <a:lnSpc>
                <a:spcPts val="3695"/>
              </a:lnSpc>
            </a:pPr>
          </a:p>
          <a:p>
            <a:pPr algn="l">
              <a:lnSpc>
                <a:spcPts val="3695"/>
              </a:lnSpc>
            </a:pPr>
            <a:r>
              <a:rPr lang="en-US" sz="2548" spc="142">
                <a:solidFill>
                  <a:srgbClr val="FFFFFF"/>
                </a:solidFill>
                <a:latin typeface="Fira Code"/>
              </a:rPr>
              <a:t>Each level is designed with a different art style and answer method. Top scores are presented in a leaderboard using Supabase as a database.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88830"/>
            <a:ext cx="4210282" cy="15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500"/>
              </a:lnSpc>
            </a:pPr>
            <a:r>
              <a:rPr lang="en-US" sz="11500">
                <a:solidFill>
                  <a:srgbClr val="FFFFFF"/>
                </a:solidFill>
                <a:latin typeface="Computer Says No"/>
              </a:rPr>
              <a:t>CONCEPT:</a:t>
            </a:r>
          </a:p>
        </p:txBody>
      </p:sp>
    </p:spTree>
  </p:cSld>
  <p:clrMapOvr>
    <a:masterClrMapping/>
  </p:clrMapOvr>
  <p:transition spd="fast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1949" y="10287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57" t="-29629" r="-7777" b="-24596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70568" y="6266395"/>
            <a:ext cx="6390148" cy="3622002"/>
          </a:xfrm>
          <a:custGeom>
            <a:avLst/>
            <a:gdLst/>
            <a:ahLst/>
            <a:cxnLst/>
            <a:rect r="r" b="b" t="t" l="l"/>
            <a:pathLst>
              <a:path h="3622002" w="6390148">
                <a:moveTo>
                  <a:pt x="0" y="0"/>
                </a:moveTo>
                <a:lnTo>
                  <a:pt x="6390148" y="0"/>
                </a:lnTo>
                <a:lnTo>
                  <a:pt x="6390148" y="3622002"/>
                </a:lnTo>
                <a:lnTo>
                  <a:pt x="0" y="3622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5904" y="1934932"/>
            <a:ext cx="6235270" cy="3939053"/>
          </a:xfrm>
          <a:custGeom>
            <a:avLst/>
            <a:gdLst/>
            <a:ahLst/>
            <a:cxnLst/>
            <a:rect r="r" b="b" t="t" l="l"/>
            <a:pathLst>
              <a:path h="3939053" w="6235270">
                <a:moveTo>
                  <a:pt x="0" y="0"/>
                </a:moveTo>
                <a:lnTo>
                  <a:pt x="6235270" y="0"/>
                </a:lnTo>
                <a:lnTo>
                  <a:pt x="6235270" y="3939052"/>
                </a:lnTo>
                <a:lnTo>
                  <a:pt x="0" y="3939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69" r="0" b="-96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268516"/>
            <a:ext cx="8115300" cy="680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048" spc="170">
                <a:solidFill>
                  <a:srgbClr val="FFFFFF"/>
                </a:solidFill>
                <a:latin typeface="Fira Code Bold"/>
              </a:rPr>
              <a:t>DESCRIPTION:</a:t>
            </a:r>
          </a:p>
          <a:p>
            <a:pPr>
              <a:lnSpc>
                <a:spcPts val="3695"/>
              </a:lnSpc>
            </a:pPr>
          </a:p>
          <a:p>
            <a:pPr>
              <a:lnSpc>
                <a:spcPts val="3695"/>
              </a:lnSpc>
            </a:pPr>
            <a:r>
              <a:rPr lang="en-US" sz="2548" spc="142">
                <a:solidFill>
                  <a:srgbClr val="FFFFFF"/>
                </a:solidFill>
                <a:latin typeface="Fira Code"/>
              </a:rPr>
              <a:t>LEARNING RESOURCES: </a:t>
            </a:r>
          </a:p>
          <a:p>
            <a:pPr>
              <a:lnSpc>
                <a:spcPts val="3260"/>
              </a:lnSpc>
            </a:pPr>
          </a:p>
          <a:p>
            <a:pPr>
              <a:lnSpc>
                <a:spcPts val="3260"/>
              </a:lnSpc>
            </a:pPr>
            <a:r>
              <a:rPr lang="en-US" sz="2248" spc="125">
                <a:solidFill>
                  <a:srgbClr val="FFFFFF"/>
                </a:solidFill>
                <a:latin typeface="Fira Code Bold"/>
              </a:rPr>
              <a:t>GitHub Explorer:</a:t>
            </a:r>
            <a:r>
              <a:rPr lang="en-US" sz="2248" spc="125">
                <a:solidFill>
                  <a:srgbClr val="FFFFFF"/>
                </a:solidFill>
                <a:latin typeface="Fira Code"/>
              </a:rPr>
              <a:t> </a:t>
            </a:r>
          </a:p>
          <a:p>
            <a:pPr>
              <a:lnSpc>
                <a:spcPts val="3260"/>
              </a:lnSpc>
            </a:pPr>
            <a:r>
              <a:rPr lang="en-US" sz="2248" spc="125">
                <a:solidFill>
                  <a:srgbClr val="FFFFFF"/>
                </a:solidFill>
                <a:latin typeface="Fira Code"/>
              </a:rPr>
              <a:t>Find interesting project repositories in your programming language of choice. It sorts the search results by the top 20 most starred repos.</a:t>
            </a:r>
          </a:p>
          <a:p>
            <a:pPr>
              <a:lnSpc>
                <a:spcPts val="3260"/>
              </a:lnSpc>
            </a:pPr>
          </a:p>
          <a:p>
            <a:pPr>
              <a:lnSpc>
                <a:spcPts val="3260"/>
              </a:lnSpc>
            </a:pPr>
            <a:r>
              <a:rPr lang="en-US" sz="2248" spc="125">
                <a:solidFill>
                  <a:srgbClr val="FFFFFF"/>
                </a:solidFill>
                <a:latin typeface="Fira Code Bold"/>
              </a:rPr>
              <a:t>Video Courses:</a:t>
            </a:r>
            <a:r>
              <a:rPr lang="en-US" sz="2248" spc="125">
                <a:solidFill>
                  <a:srgbClr val="FFFFFF"/>
                </a:solidFill>
                <a:latin typeface="Fira Code"/>
              </a:rPr>
              <a:t> </a:t>
            </a:r>
          </a:p>
          <a:p>
            <a:pPr algn="l">
              <a:lnSpc>
                <a:spcPts val="3260"/>
              </a:lnSpc>
            </a:pPr>
            <a:r>
              <a:rPr lang="en-US" sz="2248" spc="125">
                <a:solidFill>
                  <a:srgbClr val="FFFFFF"/>
                </a:solidFill>
                <a:latin typeface="Fira Code"/>
              </a:rPr>
              <a:t>Find full courses and tutorials from the Internet Archive, with a filter to search by the particular language or area of development you are interested in learning about.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3259"/>
            <a:ext cx="14632006" cy="15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500"/>
              </a:lnSpc>
            </a:pPr>
            <a:r>
              <a:rPr lang="en-US" sz="11500">
                <a:solidFill>
                  <a:srgbClr val="FFFFFF"/>
                </a:solidFill>
                <a:latin typeface="Computer Says No"/>
              </a:rPr>
              <a:t>CONCEPT: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1949" y="10287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056463"/>
            <a:ext cx="10877936" cy="635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2"/>
              </a:lnSpc>
            </a:pPr>
            <a:r>
              <a:rPr lang="en-US" sz="3050" spc="170">
                <a:solidFill>
                  <a:srgbClr val="FFFFFF"/>
                </a:solidFill>
                <a:latin typeface="Fira Code Bold"/>
              </a:rPr>
              <a:t>MOTIVATION FOR DEVELOPMENT:</a:t>
            </a:r>
          </a:p>
          <a:p>
            <a:pPr>
              <a:lnSpc>
                <a:spcPts val="3502"/>
              </a:lnSpc>
            </a:pPr>
          </a:p>
          <a:p>
            <a:pPr>
              <a:lnSpc>
                <a:spcPts val="3502"/>
              </a:lnSpc>
            </a:pPr>
            <a:r>
              <a:rPr lang="en-US" sz="2415" spc="135">
                <a:solidFill>
                  <a:srgbClr val="FFFFFF"/>
                </a:solidFill>
                <a:latin typeface="Fira Code"/>
              </a:rPr>
              <a:t>We wanted to work on something fun for our final project. We also wanted to try building something </a:t>
            </a:r>
            <a:r>
              <a:rPr lang="en-US" sz="2415" spc="135">
                <a:solidFill>
                  <a:srgbClr val="FFFFFF"/>
                </a:solidFill>
                <a:latin typeface="Fira Code"/>
              </a:rPr>
              <a:t>in React without lots of examples online that we could use for reference.</a:t>
            </a:r>
          </a:p>
          <a:p>
            <a:pPr>
              <a:lnSpc>
                <a:spcPts val="3502"/>
              </a:lnSpc>
            </a:pPr>
          </a:p>
          <a:p>
            <a:pPr>
              <a:lnSpc>
                <a:spcPts val="3502"/>
              </a:lnSpc>
            </a:pPr>
          </a:p>
          <a:p>
            <a:pPr>
              <a:lnSpc>
                <a:spcPts val="4422"/>
              </a:lnSpc>
            </a:pPr>
            <a:r>
              <a:rPr lang="en-US" sz="3050" spc="170">
                <a:solidFill>
                  <a:srgbClr val="FFFFFF"/>
                </a:solidFill>
                <a:latin typeface="Fira Code Bold"/>
              </a:rPr>
              <a:t>USER STORY:</a:t>
            </a:r>
          </a:p>
          <a:p>
            <a:pPr>
              <a:lnSpc>
                <a:spcPts val="3502"/>
              </a:lnSpc>
            </a:pPr>
          </a:p>
          <a:p>
            <a:pPr algn="l">
              <a:lnSpc>
                <a:spcPts val="3502"/>
              </a:lnSpc>
            </a:pPr>
            <a:r>
              <a:rPr lang="en-US" sz="2415" spc="135">
                <a:solidFill>
                  <a:srgbClr val="FFFFFF"/>
                </a:solidFill>
                <a:latin typeface="Fira Code"/>
              </a:rPr>
              <a:t>Whether you're a beginner just starting your coding journey or an experienced developer looking to refresh your knowledge, CodeQuest offers a fun way to test and build your skills.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3259"/>
            <a:ext cx="14632006" cy="15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500"/>
              </a:lnSpc>
            </a:pPr>
            <a:r>
              <a:rPr lang="en-US" sz="11500">
                <a:solidFill>
                  <a:srgbClr val="FFFFFF"/>
                </a:solidFill>
                <a:latin typeface="Computer Says No"/>
              </a:rPr>
              <a:t>CONCEPT: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60706" y="3461956"/>
            <a:ext cx="2179166" cy="1928562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57" t="-29629" r="-7777" b="-24596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24089" y="5744191"/>
            <a:ext cx="2873234" cy="2151334"/>
          </a:xfrm>
          <a:custGeom>
            <a:avLst/>
            <a:gdLst/>
            <a:ahLst/>
            <a:cxnLst/>
            <a:rect r="r" b="b" t="t" l="l"/>
            <a:pathLst>
              <a:path h="2151334" w="2873234">
                <a:moveTo>
                  <a:pt x="0" y="0"/>
                </a:moveTo>
                <a:lnTo>
                  <a:pt x="2873234" y="0"/>
                </a:lnTo>
                <a:lnTo>
                  <a:pt x="2873234" y="2151334"/>
                </a:lnTo>
                <a:lnTo>
                  <a:pt x="0" y="2151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1949" y="10287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57" t="-29629" r="-7777" b="-245969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762113" y="7635535"/>
            <a:ext cx="1598594" cy="184808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042016" y="7978283"/>
            <a:ext cx="1415018" cy="150533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4361084"/>
            <a:ext cx="6013316" cy="4897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4"/>
              </a:lnSpc>
            </a:pPr>
            <a:r>
              <a:rPr lang="en-US" sz="2768" spc="155">
                <a:solidFill>
                  <a:srgbClr val="FFFFFF"/>
                </a:solidFill>
                <a:latin typeface="Fira Code Bold"/>
              </a:rPr>
              <a:t>CHALLENGES:</a:t>
            </a:r>
          </a:p>
          <a:p>
            <a:pPr>
              <a:lnSpc>
                <a:spcPts val="3179"/>
              </a:lnSpc>
            </a:pPr>
          </a:p>
          <a:p>
            <a:pPr marL="473468" indent="-236734" lvl="1">
              <a:lnSpc>
                <a:spcPts val="3179"/>
              </a:lnSpc>
              <a:buFont typeface="Arial"/>
              <a:buChar char="•"/>
            </a:pPr>
            <a:r>
              <a:rPr lang="en-US" sz="2192" spc="122">
                <a:solidFill>
                  <a:srgbClr val="FFFFFF"/>
                </a:solidFill>
                <a:latin typeface="Fira Code"/>
              </a:rPr>
              <a:t>COULDN’T DECIDE ON WHAT TYPE OF PROJECT TO DO INITIALLY!</a:t>
            </a:r>
          </a:p>
          <a:p>
            <a:pPr>
              <a:lnSpc>
                <a:spcPts val="3179"/>
              </a:lnSpc>
            </a:pPr>
          </a:p>
          <a:p>
            <a:pPr marL="473468" indent="-236734" lvl="1">
              <a:lnSpc>
                <a:spcPts val="3179"/>
              </a:lnSpc>
              <a:buFont typeface="Arial"/>
              <a:buChar char="•"/>
            </a:pPr>
            <a:r>
              <a:rPr lang="en-US" sz="2192" spc="122">
                <a:solidFill>
                  <a:srgbClr val="FFFFFF"/>
                </a:solidFill>
                <a:latin typeface="Fira Code"/>
              </a:rPr>
              <a:t>Finding</a:t>
            </a:r>
            <a:r>
              <a:rPr lang="en-US" sz="2192" spc="122">
                <a:solidFill>
                  <a:srgbClr val="FFFFFF"/>
                </a:solidFill>
                <a:latin typeface="Fira Code"/>
              </a:rPr>
              <a:t> DIFFERENT LIBRARIES AND PACKAGES</a:t>
            </a:r>
          </a:p>
          <a:p>
            <a:pPr>
              <a:lnSpc>
                <a:spcPts val="3179"/>
              </a:lnSpc>
            </a:pPr>
          </a:p>
          <a:p>
            <a:pPr marL="473468" indent="-236734" lvl="1">
              <a:lnSpc>
                <a:spcPts val="3179"/>
              </a:lnSpc>
              <a:buFont typeface="Arial"/>
              <a:buChar char="•"/>
            </a:pPr>
            <a:r>
              <a:rPr lang="en-US" sz="2192" spc="122">
                <a:solidFill>
                  <a:srgbClr val="FFFFFF"/>
                </a:solidFill>
                <a:latin typeface="Fira Code"/>
              </a:rPr>
              <a:t>Mapping out the components and w</a:t>
            </a:r>
            <a:r>
              <a:rPr lang="en-US" sz="2192" spc="122">
                <a:solidFill>
                  <a:srgbClr val="FFFFFF"/>
                </a:solidFill>
                <a:latin typeface="Fira Code"/>
              </a:rPr>
              <a:t>ORKING ON A MORE COMPLEX CHALLENGE IN REACT</a:t>
            </a:r>
          </a:p>
          <a:p>
            <a:pPr algn="l">
              <a:lnSpc>
                <a:spcPts val="31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3259"/>
            <a:ext cx="14632006" cy="15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500"/>
              </a:lnSpc>
            </a:pPr>
            <a:r>
              <a:rPr lang="en-US" sz="11500">
                <a:solidFill>
                  <a:srgbClr val="FFFFFF"/>
                </a:solidFill>
                <a:latin typeface="Computer Says No"/>
              </a:rPr>
              <a:t>PROCESS: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4370609"/>
            <a:ext cx="6765126" cy="418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4"/>
              </a:lnSpc>
            </a:pPr>
            <a:r>
              <a:rPr lang="en-US" sz="2851" spc="159">
                <a:solidFill>
                  <a:srgbClr val="FFFFFF"/>
                </a:solidFill>
                <a:latin typeface="Fira Code Bold"/>
              </a:rPr>
              <a:t>Successes</a:t>
            </a:r>
            <a:r>
              <a:rPr lang="en-US" sz="2851" spc="159">
                <a:solidFill>
                  <a:srgbClr val="FFFFFF"/>
                </a:solidFill>
                <a:latin typeface="Fira Code Bold"/>
              </a:rPr>
              <a:t>:</a:t>
            </a:r>
          </a:p>
          <a:p>
            <a:pPr>
              <a:lnSpc>
                <a:spcPts val="3275"/>
              </a:lnSpc>
            </a:pPr>
          </a:p>
          <a:p>
            <a:pPr marL="487660" indent="-243830" lvl="1">
              <a:lnSpc>
                <a:spcPts val="3275"/>
              </a:lnSpc>
              <a:buFont typeface="Arial"/>
              <a:buChar char="•"/>
            </a:pPr>
            <a:r>
              <a:rPr lang="en-US" sz="2258" spc="126">
                <a:solidFill>
                  <a:srgbClr val="FFFFFF"/>
                </a:solidFill>
                <a:latin typeface="Fira Code"/>
              </a:rPr>
              <a:t>WE HAVE WELL FUNCTIONING WEBSITE!</a:t>
            </a:r>
          </a:p>
          <a:p>
            <a:pPr>
              <a:lnSpc>
                <a:spcPts val="3275"/>
              </a:lnSpc>
            </a:pPr>
            <a:r>
              <a:rPr lang="en-US" sz="2258" spc="126">
                <a:solidFill>
                  <a:srgbClr val="FFFFFF"/>
                </a:solidFill>
                <a:latin typeface="Fira Code"/>
              </a:rPr>
              <a:t> </a:t>
            </a:r>
          </a:p>
          <a:p>
            <a:pPr marL="487660" indent="-243830" lvl="1">
              <a:lnSpc>
                <a:spcPts val="3275"/>
              </a:lnSpc>
              <a:buFont typeface="Arial"/>
              <a:buChar char="•"/>
            </a:pPr>
            <a:r>
              <a:rPr lang="en-US" sz="2258" spc="126">
                <a:solidFill>
                  <a:srgbClr val="FFFFFF"/>
                </a:solidFill>
                <a:latin typeface="Fira Code"/>
              </a:rPr>
              <a:t>We</a:t>
            </a:r>
            <a:r>
              <a:rPr lang="en-US" sz="2258" spc="126">
                <a:solidFill>
                  <a:srgbClr val="FFFFFF"/>
                </a:solidFill>
                <a:latin typeface="Fira Code"/>
              </a:rPr>
              <a:t> CAN STORE DATA USING SUPABASE</a:t>
            </a:r>
          </a:p>
          <a:p>
            <a:pPr>
              <a:lnSpc>
                <a:spcPts val="3275"/>
              </a:lnSpc>
            </a:pPr>
          </a:p>
          <a:p>
            <a:pPr algn="l" marL="487660" indent="-243830" lvl="1">
              <a:lnSpc>
                <a:spcPts val="3275"/>
              </a:lnSpc>
              <a:buFont typeface="Arial"/>
              <a:buChar char="•"/>
            </a:pPr>
            <a:r>
              <a:rPr lang="en-US" sz="2258" spc="126">
                <a:solidFill>
                  <a:srgbClr val="FFFFFF"/>
                </a:solidFill>
                <a:latin typeface="Fira Code"/>
              </a:rPr>
              <a:t>VERY FEW MERGE CONFLICTS TO RESOLVE SINCE THE COMPONENT NATURE OF REACT MADE IT EASY TO REVIEW PULL REQUESTS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56463"/>
            <a:ext cx="15304035" cy="181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1"/>
              </a:lnSpc>
            </a:pPr>
            <a:r>
              <a:rPr lang="en-US" sz="2966" spc="166">
                <a:solidFill>
                  <a:srgbClr val="FFFFFF"/>
                </a:solidFill>
                <a:latin typeface="Fira Code Bold"/>
              </a:rPr>
              <a:t>BREAKDOWN OF TASKS AND ROLES:</a:t>
            </a:r>
          </a:p>
          <a:p>
            <a:pPr>
              <a:lnSpc>
                <a:spcPts val="3406"/>
              </a:lnSpc>
            </a:pPr>
          </a:p>
          <a:p>
            <a:pPr algn="l">
              <a:lnSpc>
                <a:spcPts val="3406"/>
              </a:lnSpc>
            </a:pPr>
            <a:r>
              <a:rPr lang="en-US" sz="2349" spc="131">
                <a:solidFill>
                  <a:srgbClr val="FFFFFF"/>
                </a:solidFill>
                <a:latin typeface="Fira Code"/>
              </a:rPr>
              <a:t>WE WORKED ON TASKS ON A CASE-BY-CASE BASIS EACH DAY, DEPENDING ON WHAT WAS NEEDED TO PROGRESS THE GAME DESIGN AND FUNCTIONALITY THAT DAY.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1949" y="10287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57" t="-29629" r="-7777" b="-245969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0800000">
            <a:off x="7013564" y="4098680"/>
            <a:ext cx="2662278" cy="268917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013564" y="5143500"/>
            <a:ext cx="2296573" cy="4114800"/>
          </a:xfrm>
          <a:custGeom>
            <a:avLst/>
            <a:gdLst/>
            <a:ahLst/>
            <a:cxnLst/>
            <a:rect r="r" b="b" t="t" l="l"/>
            <a:pathLst>
              <a:path h="4114800" w="2296573">
                <a:moveTo>
                  <a:pt x="0" y="0"/>
                </a:moveTo>
                <a:lnTo>
                  <a:pt x="2296572" y="0"/>
                </a:lnTo>
                <a:lnTo>
                  <a:pt x="2296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0271" y="383234"/>
            <a:ext cx="1167751" cy="1297501"/>
          </a:xfrm>
          <a:custGeom>
            <a:avLst/>
            <a:gdLst/>
            <a:ahLst/>
            <a:cxnLst/>
            <a:rect r="r" b="b" t="t" l="l"/>
            <a:pathLst>
              <a:path h="1297501" w="1167751">
                <a:moveTo>
                  <a:pt x="0" y="0"/>
                </a:moveTo>
                <a:lnTo>
                  <a:pt x="1167751" y="0"/>
                </a:lnTo>
                <a:lnTo>
                  <a:pt x="1167751" y="1297502"/>
                </a:lnTo>
                <a:lnTo>
                  <a:pt x="0" y="1297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302621"/>
            <a:ext cx="5984864" cy="516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6"/>
              </a:lnSpc>
            </a:pPr>
            <a:r>
              <a:rPr lang="en-US" sz="3500" spc="196">
                <a:solidFill>
                  <a:srgbClr val="FFFFFF"/>
                </a:solidFill>
                <a:latin typeface="Fira Code Bold"/>
              </a:rPr>
              <a:t>STYLE:</a:t>
            </a:r>
          </a:p>
          <a:p>
            <a:pPr>
              <a:lnSpc>
                <a:spcPts val="4020"/>
              </a:lnSpc>
            </a:pPr>
          </a:p>
          <a:p>
            <a:pPr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React Bootstrap</a:t>
            </a:r>
          </a:p>
          <a:p>
            <a:pPr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FontSource</a:t>
            </a:r>
          </a:p>
          <a:p>
            <a:pPr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Material-UI </a:t>
            </a:r>
          </a:p>
          <a:p>
            <a:pPr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Microsoft Designer</a:t>
            </a:r>
          </a:p>
          <a:p>
            <a:pPr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Popper Js</a:t>
            </a:r>
          </a:p>
          <a:p>
            <a:pPr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Slick Carousel</a:t>
            </a:r>
          </a:p>
          <a:p>
            <a:pPr algn="l"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Typewriter-effect package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83259"/>
            <a:ext cx="6477405" cy="15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500"/>
              </a:lnSpc>
            </a:pPr>
            <a:r>
              <a:rPr lang="en-US" sz="11500">
                <a:solidFill>
                  <a:srgbClr val="FFFFFF"/>
                </a:solidFill>
                <a:latin typeface="Computer Says No"/>
              </a:rPr>
              <a:t>TECHNOLOGIES: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41989" y="2056463"/>
            <a:ext cx="8221539" cy="413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475" spc="194">
                <a:solidFill>
                  <a:srgbClr val="FFFFFF"/>
                </a:solidFill>
                <a:latin typeface="Fira Code Bold"/>
              </a:rPr>
              <a:t>functionality</a:t>
            </a:r>
            <a:r>
              <a:rPr lang="en-US" sz="3475" spc="194">
                <a:solidFill>
                  <a:srgbClr val="FFFFFF"/>
                </a:solidFill>
                <a:latin typeface="Fira Code Bold"/>
              </a:rPr>
              <a:t>:</a:t>
            </a:r>
          </a:p>
          <a:p>
            <a:pPr>
              <a:lnSpc>
                <a:spcPts val="3991"/>
              </a:lnSpc>
            </a:pPr>
          </a:p>
          <a:p>
            <a:pPr marL="594379" indent="-297190" lvl="1">
              <a:lnSpc>
                <a:spcPts val="3991"/>
              </a:lnSpc>
              <a:buFont typeface="Arial"/>
              <a:buChar char="•"/>
            </a:pPr>
            <a:r>
              <a:rPr lang="en-US" sz="2753" spc="154">
                <a:solidFill>
                  <a:srgbClr val="FFFFFF"/>
                </a:solidFill>
                <a:latin typeface="Fira Code"/>
              </a:rPr>
              <a:t>REACT, REACT ROUTER</a:t>
            </a:r>
          </a:p>
          <a:p>
            <a:pPr marL="594379" indent="-297190" lvl="1">
              <a:lnSpc>
                <a:spcPts val="3991"/>
              </a:lnSpc>
              <a:buFont typeface="Arial"/>
              <a:buChar char="•"/>
            </a:pPr>
            <a:r>
              <a:rPr lang="en-US" sz="2753" spc="154">
                <a:solidFill>
                  <a:srgbClr val="FFFFFF"/>
                </a:solidFill>
                <a:latin typeface="Fira Code"/>
              </a:rPr>
              <a:t>NODE JS,</a:t>
            </a:r>
            <a:r>
              <a:rPr lang="en-US" sz="2753" spc="154">
                <a:solidFill>
                  <a:srgbClr val="FFFFFF"/>
                </a:solidFill>
                <a:latin typeface="Fira Code"/>
              </a:rPr>
              <a:t>Vite JS</a:t>
            </a:r>
          </a:p>
          <a:p>
            <a:pPr marL="594379" indent="-297190" lvl="1">
              <a:lnSpc>
                <a:spcPts val="3991"/>
              </a:lnSpc>
              <a:buFont typeface="Arial"/>
              <a:buChar char="•"/>
            </a:pPr>
            <a:r>
              <a:rPr lang="en-US" sz="2753" spc="154">
                <a:solidFill>
                  <a:srgbClr val="FFFFFF"/>
                </a:solidFill>
                <a:latin typeface="Fira Code"/>
              </a:rPr>
              <a:t>Git, GitHub</a:t>
            </a:r>
          </a:p>
          <a:p>
            <a:pPr marL="594379" indent="-297190" lvl="1">
              <a:lnSpc>
                <a:spcPts val="3991"/>
              </a:lnSpc>
              <a:buFont typeface="Arial"/>
              <a:buChar char="•"/>
            </a:pPr>
            <a:r>
              <a:rPr lang="en-US" sz="2753" spc="154">
                <a:solidFill>
                  <a:srgbClr val="FFFFFF"/>
                </a:solidFill>
                <a:latin typeface="Fira Code"/>
              </a:rPr>
              <a:t>Netlify</a:t>
            </a:r>
          </a:p>
          <a:p>
            <a:pPr marL="594379" indent="-297190" lvl="1">
              <a:lnSpc>
                <a:spcPts val="3991"/>
              </a:lnSpc>
              <a:buFont typeface="Arial"/>
              <a:buChar char="•"/>
            </a:pPr>
            <a:r>
              <a:rPr lang="en-US" sz="2753" spc="154">
                <a:solidFill>
                  <a:srgbClr val="FFFFFF"/>
                </a:solidFill>
                <a:latin typeface="Fira Code"/>
              </a:rPr>
              <a:t>Supabase</a:t>
            </a:r>
          </a:p>
          <a:p>
            <a:pPr algn="l" marL="594379" indent="-297190" lvl="1">
              <a:lnSpc>
                <a:spcPts val="3991"/>
              </a:lnSpc>
              <a:buFont typeface="Arial"/>
              <a:buChar char="•"/>
            </a:pPr>
            <a:r>
              <a:rPr lang="en-US" sz="2753" spc="154">
                <a:solidFill>
                  <a:srgbClr val="FFFFFF"/>
                </a:solidFill>
                <a:latin typeface="Fira Code"/>
              </a:rPr>
              <a:t>UUID, React Hot Toast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1989" y="6578119"/>
            <a:ext cx="7946011" cy="253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0"/>
              </a:lnSpc>
            </a:pPr>
            <a:r>
              <a:rPr lang="en-US" sz="3359" spc="188">
                <a:solidFill>
                  <a:srgbClr val="FFFFFF"/>
                </a:solidFill>
                <a:latin typeface="Fira Code Bold"/>
              </a:rPr>
              <a:t>API:</a:t>
            </a:r>
          </a:p>
          <a:p>
            <a:pPr>
              <a:lnSpc>
                <a:spcPts val="3858"/>
              </a:lnSpc>
            </a:pPr>
          </a:p>
          <a:p>
            <a:pPr marL="574460" indent="-287230" lvl="1">
              <a:lnSpc>
                <a:spcPts val="3858"/>
              </a:lnSpc>
              <a:buFont typeface="Arial"/>
              <a:buChar char="•"/>
            </a:pPr>
            <a:r>
              <a:rPr lang="en-US" sz="2660" spc="149">
                <a:solidFill>
                  <a:srgbClr val="FFFFFF"/>
                </a:solidFill>
                <a:latin typeface="Fira Code"/>
              </a:rPr>
              <a:t>INTERNET ARCHIVE API</a:t>
            </a:r>
          </a:p>
          <a:p>
            <a:pPr marL="574460" indent="-287230" lvl="1">
              <a:lnSpc>
                <a:spcPts val="3858"/>
              </a:lnSpc>
              <a:buFont typeface="Arial"/>
              <a:buChar char="•"/>
            </a:pPr>
            <a:r>
              <a:rPr lang="en-US" sz="2660" spc="149">
                <a:solidFill>
                  <a:srgbClr val="FFFFFF"/>
                </a:solidFill>
                <a:latin typeface="Fira Code"/>
              </a:rPr>
              <a:t>GITHUB LANGUAGES API</a:t>
            </a:r>
          </a:p>
          <a:p>
            <a:pPr algn="l" marL="574460" indent="-287230" lvl="1">
              <a:lnSpc>
                <a:spcPts val="3858"/>
              </a:lnSpc>
              <a:buFont typeface="Arial"/>
              <a:buChar char="•"/>
            </a:pPr>
            <a:r>
              <a:rPr lang="en-US" sz="2660" spc="149">
                <a:solidFill>
                  <a:srgbClr val="FFFFFF"/>
                </a:solidFill>
                <a:latin typeface="Fira Code"/>
              </a:rPr>
              <a:t>Google Macros API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1949" y="10287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57" t="-29629" r="-7777" b="-24596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0271" y="383234"/>
            <a:ext cx="1167751" cy="1297501"/>
          </a:xfrm>
          <a:custGeom>
            <a:avLst/>
            <a:gdLst/>
            <a:ahLst/>
            <a:cxnLst/>
            <a:rect r="r" b="b" t="t" l="l"/>
            <a:pathLst>
              <a:path h="1297501" w="1167751">
                <a:moveTo>
                  <a:pt x="0" y="0"/>
                </a:moveTo>
                <a:lnTo>
                  <a:pt x="1167751" y="0"/>
                </a:lnTo>
                <a:lnTo>
                  <a:pt x="1167751" y="1297502"/>
                </a:lnTo>
                <a:lnTo>
                  <a:pt x="0" y="1297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433817"/>
            <a:ext cx="4528787" cy="884529"/>
          </a:xfrm>
          <a:custGeom>
            <a:avLst/>
            <a:gdLst/>
            <a:ahLst/>
            <a:cxnLst/>
            <a:rect r="r" b="b" t="t" l="l"/>
            <a:pathLst>
              <a:path h="884529" w="4528787">
                <a:moveTo>
                  <a:pt x="0" y="0"/>
                </a:moveTo>
                <a:lnTo>
                  <a:pt x="4528787" y="0"/>
                </a:lnTo>
                <a:lnTo>
                  <a:pt x="4528787" y="884529"/>
                </a:lnTo>
                <a:lnTo>
                  <a:pt x="0" y="884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46718" y="5899965"/>
            <a:ext cx="2013689" cy="924316"/>
          </a:xfrm>
          <a:custGeom>
            <a:avLst/>
            <a:gdLst/>
            <a:ahLst/>
            <a:cxnLst/>
            <a:rect r="r" b="b" t="t" l="l"/>
            <a:pathLst>
              <a:path h="924316" w="2013689">
                <a:moveTo>
                  <a:pt x="0" y="0"/>
                </a:moveTo>
                <a:lnTo>
                  <a:pt x="2013689" y="0"/>
                </a:lnTo>
                <a:lnTo>
                  <a:pt x="2013689" y="924316"/>
                </a:lnTo>
                <a:lnTo>
                  <a:pt x="0" y="92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31891" y="2433817"/>
            <a:ext cx="8396945" cy="4149079"/>
          </a:xfrm>
          <a:custGeom>
            <a:avLst/>
            <a:gdLst/>
            <a:ahLst/>
            <a:cxnLst/>
            <a:rect r="r" b="b" t="t" l="l"/>
            <a:pathLst>
              <a:path h="4149079" w="8396945">
                <a:moveTo>
                  <a:pt x="0" y="0"/>
                </a:moveTo>
                <a:lnTo>
                  <a:pt x="8396945" y="0"/>
                </a:lnTo>
                <a:lnTo>
                  <a:pt x="8396945" y="4149079"/>
                </a:lnTo>
                <a:lnTo>
                  <a:pt x="0" y="4149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83259"/>
            <a:ext cx="6477405" cy="15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500"/>
              </a:lnSpc>
            </a:pPr>
            <a:r>
              <a:rPr lang="en-US" sz="11500">
                <a:solidFill>
                  <a:srgbClr val="FFFFFF"/>
                </a:solidFill>
                <a:latin typeface="Computer Says No"/>
              </a:rPr>
              <a:t>TECHNOLOGIES: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740972"/>
            <a:ext cx="13695044" cy="30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makes it easy for developers</a:t>
            </a:r>
          </a:p>
          <a:p>
            <a:pPr>
              <a:lnSpc>
                <a:spcPts val="4020"/>
              </a:lnSpc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 to create applications quickly </a:t>
            </a:r>
          </a:p>
          <a:p>
            <a:pPr>
              <a:lnSpc>
                <a:spcPts val="4020"/>
              </a:lnSpc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 </a:t>
            </a:r>
            <a:r>
              <a:rPr lang="en-US" sz="2772" spc="155">
                <a:solidFill>
                  <a:srgbClr val="FFFFFF"/>
                </a:solidFill>
                <a:latin typeface="Fira Code"/>
              </a:rPr>
              <a:t>and efficiently</a:t>
            </a:r>
          </a:p>
          <a:p>
            <a:pPr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utilizes PostgreSQL</a:t>
            </a:r>
          </a:p>
          <a:p>
            <a:pPr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offers robust and intuitive documentation built right in</a:t>
            </a:r>
          </a:p>
          <a:p>
            <a:pPr algn="l" marL="598661" indent="-299330" lvl="1">
              <a:lnSpc>
                <a:spcPts val="4020"/>
              </a:lnSpc>
              <a:buFont typeface="Arial"/>
              <a:buChar char="•"/>
            </a:pPr>
            <a:r>
              <a:rPr lang="en-US" sz="2772" spc="155">
                <a:solidFill>
                  <a:srgbClr val="FFFFFF"/>
                </a:solidFill>
                <a:latin typeface="Fira Code"/>
              </a:rPr>
              <a:t>offers real-time data updates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4971" y="3546946"/>
            <a:ext cx="825692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3000" spc="168">
                <a:solidFill>
                  <a:srgbClr val="FFFFFF"/>
                </a:solidFill>
                <a:latin typeface="Fira Code Bold"/>
              </a:rPr>
              <a:t>SUPABASE IS AN OPEN SOURCE FIREBASE ALTERNATIVE 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114995" y="-2206923"/>
            <a:ext cx="19812315" cy="18029207"/>
          </a:xfrm>
          <a:custGeom>
            <a:avLst/>
            <a:gdLst/>
            <a:ahLst/>
            <a:cxnLst/>
            <a:rect r="r" b="b" t="t" l="l"/>
            <a:pathLst>
              <a:path h="18029207" w="19812315">
                <a:moveTo>
                  <a:pt x="0" y="0"/>
                </a:moveTo>
                <a:lnTo>
                  <a:pt x="19812315" y="0"/>
                </a:lnTo>
                <a:lnTo>
                  <a:pt x="19812315" y="18029207"/>
                </a:lnTo>
                <a:lnTo>
                  <a:pt x="0" y="1802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0272" y="-2680319"/>
            <a:ext cx="20200741" cy="18382674"/>
          </a:xfrm>
          <a:custGeom>
            <a:avLst/>
            <a:gdLst/>
            <a:ahLst/>
            <a:cxnLst/>
            <a:rect r="r" b="b" t="t" l="l"/>
            <a:pathLst>
              <a:path h="18382674" w="20200741">
                <a:moveTo>
                  <a:pt x="0" y="0"/>
                </a:moveTo>
                <a:lnTo>
                  <a:pt x="20200741" y="0"/>
                </a:lnTo>
                <a:lnTo>
                  <a:pt x="20200741" y="18382674"/>
                </a:lnTo>
                <a:lnTo>
                  <a:pt x="0" y="18382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01949" y="10228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97320" y="5874479"/>
            <a:ext cx="2893360" cy="636539"/>
          </a:xfrm>
          <a:custGeom>
            <a:avLst/>
            <a:gdLst/>
            <a:ahLst/>
            <a:cxnLst/>
            <a:rect r="r" b="b" t="t" l="l"/>
            <a:pathLst>
              <a:path h="636539" w="2893360">
                <a:moveTo>
                  <a:pt x="0" y="0"/>
                </a:moveTo>
                <a:lnTo>
                  <a:pt x="2893360" y="0"/>
                </a:lnTo>
                <a:lnTo>
                  <a:pt x="2893360" y="636539"/>
                </a:lnTo>
                <a:lnTo>
                  <a:pt x="0" y="636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713953" y="6006693"/>
            <a:ext cx="1245794" cy="1491969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2359254" y="5143500"/>
            <a:ext cx="3106674" cy="4114800"/>
          </a:xfrm>
          <a:custGeom>
            <a:avLst/>
            <a:gdLst/>
            <a:ahLst/>
            <a:cxnLst/>
            <a:rect r="r" b="b" t="t" l="l"/>
            <a:pathLst>
              <a:path h="4114800" w="3106674">
                <a:moveTo>
                  <a:pt x="0" y="0"/>
                </a:moveTo>
                <a:lnTo>
                  <a:pt x="3106674" y="0"/>
                </a:lnTo>
                <a:lnTo>
                  <a:pt x="31066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36502" y="6630947"/>
            <a:ext cx="2627353" cy="2627353"/>
          </a:xfrm>
          <a:custGeom>
            <a:avLst/>
            <a:gdLst/>
            <a:ahLst/>
            <a:cxnLst/>
            <a:rect r="r" b="b" t="t" l="l"/>
            <a:pathLst>
              <a:path h="2627353" w="2627353">
                <a:moveTo>
                  <a:pt x="0" y="0"/>
                </a:moveTo>
                <a:lnTo>
                  <a:pt x="2627353" y="0"/>
                </a:lnTo>
                <a:lnTo>
                  <a:pt x="2627353" y="2627353"/>
                </a:lnTo>
                <a:lnTo>
                  <a:pt x="0" y="26273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24852" y="4368458"/>
            <a:ext cx="2760791" cy="501962"/>
          </a:xfrm>
          <a:custGeom>
            <a:avLst/>
            <a:gdLst/>
            <a:ahLst/>
            <a:cxnLst/>
            <a:rect r="r" b="b" t="t" l="l"/>
            <a:pathLst>
              <a:path h="501962" w="2760791">
                <a:moveTo>
                  <a:pt x="0" y="0"/>
                </a:moveTo>
                <a:lnTo>
                  <a:pt x="2760791" y="0"/>
                </a:lnTo>
                <a:lnTo>
                  <a:pt x="2760791" y="501962"/>
                </a:lnTo>
                <a:lnTo>
                  <a:pt x="0" y="5019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3255817" y="4573547"/>
            <a:ext cx="2188723" cy="2057400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3939976" y="6983976"/>
            <a:ext cx="839456" cy="746066"/>
          </a:xfrm>
          <a:custGeom>
            <a:avLst/>
            <a:gdLst/>
            <a:ahLst/>
            <a:cxnLst/>
            <a:rect r="r" b="b" t="t" l="l"/>
            <a:pathLst>
              <a:path h="746066" w="839456">
                <a:moveTo>
                  <a:pt x="0" y="0"/>
                </a:moveTo>
                <a:lnTo>
                  <a:pt x="839456" y="0"/>
                </a:lnTo>
                <a:lnTo>
                  <a:pt x="839456" y="746066"/>
                </a:lnTo>
                <a:lnTo>
                  <a:pt x="0" y="746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357" t="-29629" r="-7777" b="-24596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65928" y="3669199"/>
            <a:ext cx="7356144" cy="220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00"/>
              </a:lnSpc>
            </a:pPr>
            <a:r>
              <a:rPr lang="en-US" sz="16500">
                <a:solidFill>
                  <a:srgbClr val="FFFFFF"/>
                </a:solidFill>
                <a:latin typeface="Computer Says No"/>
              </a:rPr>
              <a:t>DEMO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5745" y="5949543"/>
            <a:ext cx="211650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45" u="sng">
                <a:solidFill>
                  <a:srgbClr val="AB1D8C"/>
                </a:solidFill>
                <a:latin typeface="210 8비트"/>
                <a:hlinkClick r:id="rId20" tooltip="https://codequest-game.netlify.app"/>
              </a:rPr>
              <a:t>LET’S GO!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67037">
                <a:alpha val="100000"/>
              </a:srgbClr>
            </a:gs>
            <a:gs pos="100000">
              <a:srgbClr val="0C188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1949" y="1022800"/>
            <a:ext cx="457351" cy="458497"/>
          </a:xfrm>
          <a:custGeom>
            <a:avLst/>
            <a:gdLst/>
            <a:ahLst/>
            <a:cxnLst/>
            <a:rect r="r" b="b" t="t" l="l"/>
            <a:pathLst>
              <a:path h="458497" w="457351">
                <a:moveTo>
                  <a:pt x="0" y="0"/>
                </a:moveTo>
                <a:lnTo>
                  <a:pt x="457351" y="0"/>
                </a:lnTo>
                <a:lnTo>
                  <a:pt x="457351" y="458497"/>
                </a:lnTo>
                <a:lnTo>
                  <a:pt x="0" y="4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1174" y="1022800"/>
            <a:ext cx="480236" cy="481440"/>
          </a:xfrm>
          <a:custGeom>
            <a:avLst/>
            <a:gdLst/>
            <a:ahLst/>
            <a:cxnLst/>
            <a:rect r="r" b="b" t="t" l="l"/>
            <a:pathLst>
              <a:path h="481440" w="480236">
                <a:moveTo>
                  <a:pt x="0" y="0"/>
                </a:moveTo>
                <a:lnTo>
                  <a:pt x="480236" y="0"/>
                </a:lnTo>
                <a:lnTo>
                  <a:pt x="480236" y="481439"/>
                </a:lnTo>
                <a:lnTo>
                  <a:pt x="0" y="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18288000" cy="1260195"/>
          </a:xfrm>
          <a:custGeom>
            <a:avLst/>
            <a:gdLst/>
            <a:ahLst/>
            <a:cxnLst/>
            <a:rect r="r" b="b" t="t" l="l"/>
            <a:pathLst>
              <a:path h="1260195" w="18288000">
                <a:moveTo>
                  <a:pt x="0" y="0"/>
                </a:moveTo>
                <a:lnTo>
                  <a:pt x="18288000" y="0"/>
                </a:lnTo>
                <a:lnTo>
                  <a:pt x="18288000" y="1260195"/>
                </a:lnTo>
                <a:lnTo>
                  <a:pt x="0" y="126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57" t="-29629" r="-7777" b="-24596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18440" y="4472581"/>
            <a:ext cx="10501494" cy="6689512"/>
          </a:xfrm>
          <a:custGeom>
            <a:avLst/>
            <a:gdLst/>
            <a:ahLst/>
            <a:cxnLst/>
            <a:rect r="r" b="b" t="t" l="l"/>
            <a:pathLst>
              <a:path h="6689512" w="10501494">
                <a:moveTo>
                  <a:pt x="0" y="0"/>
                </a:moveTo>
                <a:lnTo>
                  <a:pt x="10501494" y="0"/>
                </a:lnTo>
                <a:lnTo>
                  <a:pt x="10501494" y="6689512"/>
                </a:lnTo>
                <a:lnTo>
                  <a:pt x="0" y="6689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8" t="0" r="-768" b="-86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2868" y="3565953"/>
            <a:ext cx="1293044" cy="1341838"/>
          </a:xfrm>
          <a:custGeom>
            <a:avLst/>
            <a:gdLst/>
            <a:ahLst/>
            <a:cxnLst/>
            <a:rect r="r" b="b" t="t" l="l"/>
            <a:pathLst>
              <a:path h="1341838" w="1293044">
                <a:moveTo>
                  <a:pt x="0" y="0"/>
                </a:moveTo>
                <a:lnTo>
                  <a:pt x="1293044" y="0"/>
                </a:lnTo>
                <a:lnTo>
                  <a:pt x="1293044" y="1341838"/>
                </a:lnTo>
                <a:lnTo>
                  <a:pt x="0" y="1341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26696" y="6604569"/>
            <a:ext cx="5949816" cy="5458899"/>
          </a:xfrm>
          <a:custGeom>
            <a:avLst/>
            <a:gdLst/>
            <a:ahLst/>
            <a:cxnLst/>
            <a:rect r="r" b="b" t="t" l="l"/>
            <a:pathLst>
              <a:path h="5458899" w="5949816">
                <a:moveTo>
                  <a:pt x="0" y="0"/>
                </a:moveTo>
                <a:lnTo>
                  <a:pt x="5949816" y="0"/>
                </a:lnTo>
                <a:lnTo>
                  <a:pt x="5949816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796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152507">
            <a:off x="14683379" y="8539232"/>
            <a:ext cx="3260847" cy="3260847"/>
          </a:xfrm>
          <a:custGeom>
            <a:avLst/>
            <a:gdLst/>
            <a:ahLst/>
            <a:cxnLst/>
            <a:rect r="r" b="b" t="t" l="l"/>
            <a:pathLst>
              <a:path h="3260847" w="3260847">
                <a:moveTo>
                  <a:pt x="0" y="0"/>
                </a:moveTo>
                <a:lnTo>
                  <a:pt x="3260847" y="0"/>
                </a:lnTo>
                <a:lnTo>
                  <a:pt x="3260847" y="3260848"/>
                </a:lnTo>
                <a:lnTo>
                  <a:pt x="0" y="3260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2676" y="862007"/>
            <a:ext cx="8459296" cy="150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231"/>
              </a:lnSpc>
            </a:pPr>
            <a:r>
              <a:rPr lang="en-US" sz="11231">
                <a:solidFill>
                  <a:srgbClr val="FFFFFF"/>
                </a:solidFill>
                <a:latin typeface="Computer Says No"/>
              </a:rPr>
              <a:t>GOOGLE SHEETS DATA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2676" y="2303863"/>
            <a:ext cx="1360563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  subscription input validates emails and, if the submitted email is valid, it is stored on a Google sheets, by using Google Apps Script.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DAF-1xd2PLA</dc:identifier>
  <dcterms:modified xsi:type="dcterms:W3CDTF">2011-08-01T06:04:30Z</dcterms:modified>
  <cp:revision>1</cp:revision>
  <dc:title>Project 2: CodeQuest</dc:title>
</cp:coreProperties>
</file>